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8" r:id="rId3"/>
    <p:sldId id="265" r:id="rId4"/>
    <p:sldId id="266" r:id="rId5"/>
    <p:sldId id="267" r:id="rId6"/>
    <p:sldId id="269" r:id="rId7"/>
    <p:sldId id="273" r:id="rId8"/>
    <p:sldId id="264" r:id="rId9"/>
    <p:sldId id="272" r:id="rId10"/>
    <p:sldId id="270" r:id="rId11"/>
    <p:sldId id="271" r:id="rId12"/>
  </p:sldIdLst>
  <p:sldSz cx="12193588" cy="6858000"/>
  <p:notesSz cx="6858000" cy="9144000"/>
  <p:defaultTextStyle>
    <a:defPPr>
      <a:defRPr lang="es-ES"/>
    </a:defPPr>
    <a:lvl1pPr marL="0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1pPr>
    <a:lvl2pPr marL="56219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2pPr>
    <a:lvl3pPr marL="1124395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3pPr>
    <a:lvl4pPr marL="1686592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4pPr>
    <a:lvl5pPr marL="224878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5pPr>
    <a:lvl6pPr marL="2810986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6pPr>
    <a:lvl7pPr marL="3373183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7pPr>
    <a:lvl8pPr marL="3935381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8pPr>
    <a:lvl9pPr marL="4497579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6"/>
    <p:restoredTop sz="94666"/>
  </p:normalViewPr>
  <p:slideViewPr>
    <p:cSldViewPr snapToGrid="0" snapToObjects="1">
      <p:cViewPr varScale="1">
        <p:scale>
          <a:sx n="65" d="100"/>
          <a:sy n="65" d="100"/>
        </p:scale>
        <p:origin x="58" y="331"/>
      </p:cViewPr>
      <p:guideLst>
        <p:guide orient="horz" pos="2161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B08DA41-61FB-244B-A279-91BD97CDB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1" y="1600200"/>
            <a:ext cx="1097423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15/12/2025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27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352" y="274638"/>
            <a:ext cx="2743557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0" y="274638"/>
            <a:ext cx="8027446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15/12/2025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120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1D69CAD-EBB2-5A42-989F-E9AE1EEBA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33" y="0"/>
            <a:ext cx="12180722" cy="6858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BFE3CA-17F0-3E42-92B0-C63C49C949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261" y="1388"/>
            <a:ext cx="12187066" cy="68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211" y="4406902"/>
            <a:ext cx="10364550" cy="1362075"/>
          </a:xfrm>
          <a:prstGeom prst="rect">
            <a:avLst/>
          </a:prstGeom>
        </p:spPr>
        <p:txBody>
          <a:bodyPr anchor="t"/>
          <a:lstStyle>
            <a:lvl1pPr algn="l">
              <a:defRPr sz="4819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3211" y="2906715"/>
            <a:ext cx="103645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44">
                <a:solidFill>
                  <a:schemeClr val="tx1">
                    <a:tint val="75000"/>
                  </a:schemeClr>
                </a:solidFill>
              </a:defRPr>
            </a:lvl1pPr>
            <a:lvl2pPr marL="549164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2pPr>
            <a:lvl3pPr marL="1098327" indent="0">
              <a:buNone/>
              <a:defRPr sz="1954">
                <a:solidFill>
                  <a:schemeClr val="tx1">
                    <a:tint val="75000"/>
                  </a:schemeClr>
                </a:solidFill>
              </a:defRPr>
            </a:lvl3pPr>
            <a:lvl4pPr marL="164749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219665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74581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329498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8441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439330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15/12/2025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19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7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840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15/12/2025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46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679" y="1535113"/>
            <a:ext cx="5387619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79" y="2174876"/>
            <a:ext cx="5387619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4176" y="1535113"/>
            <a:ext cx="538973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4176" y="2174876"/>
            <a:ext cx="5389735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15/12/2025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7240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15/12/2025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00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15/12/2025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7355" y="273051"/>
            <a:ext cx="6816554" cy="5853113"/>
          </a:xfrm>
          <a:prstGeom prst="rect">
            <a:avLst/>
          </a:prstGeom>
        </p:spPr>
        <p:txBody>
          <a:bodyPr/>
          <a:lstStyle>
            <a:lvl1pPr>
              <a:defRPr sz="3907"/>
            </a:lvl1pPr>
            <a:lvl2pPr>
              <a:defRPr sz="3387"/>
            </a:lvl2pPr>
            <a:lvl3pPr>
              <a:defRPr sz="2865"/>
            </a:lvl3pPr>
            <a:lvl4pPr>
              <a:defRPr sz="2344"/>
            </a:lvl4pPr>
            <a:lvl5pPr>
              <a:defRPr sz="2344"/>
            </a:lvl5pPr>
            <a:lvl6pPr>
              <a:defRPr sz="2344"/>
            </a:lvl6pPr>
            <a:lvl7pPr>
              <a:defRPr sz="2344"/>
            </a:lvl7pPr>
            <a:lvl8pPr>
              <a:defRPr sz="2344"/>
            </a:lvl8pPr>
            <a:lvl9pPr>
              <a:defRPr sz="234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15/12/2025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40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029" y="4800599"/>
            <a:ext cx="7316153" cy="56673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90029" y="612777"/>
            <a:ext cx="7316153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907"/>
            </a:lvl1pPr>
            <a:lvl2pPr marL="549164" indent="0">
              <a:buNone/>
              <a:defRPr sz="3387"/>
            </a:lvl2pPr>
            <a:lvl3pPr marL="1098327" indent="0">
              <a:buNone/>
              <a:defRPr sz="2865"/>
            </a:lvl3pPr>
            <a:lvl4pPr marL="1647491" indent="0">
              <a:buNone/>
              <a:defRPr sz="2344"/>
            </a:lvl4pPr>
            <a:lvl5pPr marL="2196653" indent="0">
              <a:buNone/>
              <a:defRPr sz="2344"/>
            </a:lvl5pPr>
            <a:lvl6pPr marL="2745817" indent="0">
              <a:buNone/>
              <a:defRPr sz="2344"/>
            </a:lvl6pPr>
            <a:lvl7pPr marL="3294981" indent="0">
              <a:buNone/>
              <a:defRPr sz="2344"/>
            </a:lvl7pPr>
            <a:lvl8pPr marL="3844144" indent="0">
              <a:buNone/>
              <a:defRPr sz="2344"/>
            </a:lvl8pPr>
            <a:lvl9pPr marL="4393308" indent="0">
              <a:buNone/>
              <a:defRPr sz="2344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90029" y="5367339"/>
            <a:ext cx="7316153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15/12/2025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6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E719049-0792-3C47-8B7F-6A2B8796E36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61" y="0"/>
            <a:ext cx="12187066" cy="6858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3BDCB3-BDA9-9F48-A911-03AD84A9103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6433" y="3172"/>
            <a:ext cx="12180722" cy="685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49164" rtl="0" eaLnBrk="1" latinLnBrk="0" hangingPunct="1">
        <a:spcBef>
          <a:spcPct val="0"/>
        </a:spcBef>
        <a:buNone/>
        <a:defRPr sz="5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872" indent="-411872" algn="l" defTabSz="549164" rtl="0" eaLnBrk="1" latinLnBrk="0" hangingPunct="1">
        <a:spcBef>
          <a:spcPct val="20000"/>
        </a:spcBef>
        <a:buFont typeface="Arial"/>
        <a:buChar char="•"/>
        <a:defRPr sz="3907" kern="1200">
          <a:solidFill>
            <a:schemeClr val="tx1"/>
          </a:solidFill>
          <a:latin typeface="+mn-lt"/>
          <a:ea typeface="+mn-ea"/>
          <a:cs typeface="+mn-cs"/>
        </a:defRPr>
      </a:lvl1pPr>
      <a:lvl2pPr marL="892390" indent="-343228" algn="l" defTabSz="549164" rtl="0" eaLnBrk="1" latinLnBrk="0" hangingPunct="1">
        <a:spcBef>
          <a:spcPct val="20000"/>
        </a:spcBef>
        <a:buFont typeface="Arial"/>
        <a:buChar char="–"/>
        <a:defRPr sz="3387" kern="1200">
          <a:solidFill>
            <a:schemeClr val="tx1"/>
          </a:solidFill>
          <a:latin typeface="+mn-lt"/>
          <a:ea typeface="+mn-ea"/>
          <a:cs typeface="+mn-cs"/>
        </a:defRPr>
      </a:lvl2pPr>
      <a:lvl3pPr marL="1372909" indent="-274582" algn="l" defTabSz="549164" rtl="0" eaLnBrk="1" latinLnBrk="0" hangingPunct="1">
        <a:spcBef>
          <a:spcPct val="20000"/>
        </a:spcBef>
        <a:buFont typeface="Arial"/>
        <a:buChar char="•"/>
        <a:defRPr sz="2865" kern="1200">
          <a:solidFill>
            <a:schemeClr val="tx1"/>
          </a:solidFill>
          <a:latin typeface="+mn-lt"/>
          <a:ea typeface="+mn-ea"/>
          <a:cs typeface="+mn-cs"/>
        </a:defRPr>
      </a:lvl3pPr>
      <a:lvl4pPr marL="1922071" indent="-274582" algn="l" defTabSz="549164" rtl="0" eaLnBrk="1" latinLnBrk="0" hangingPunct="1">
        <a:spcBef>
          <a:spcPct val="20000"/>
        </a:spcBef>
        <a:buFont typeface="Arial"/>
        <a:buChar char="–"/>
        <a:defRPr sz="2344" kern="1200">
          <a:solidFill>
            <a:schemeClr val="tx1"/>
          </a:solidFill>
          <a:latin typeface="+mn-lt"/>
          <a:ea typeface="+mn-ea"/>
          <a:cs typeface="+mn-cs"/>
        </a:defRPr>
      </a:lvl4pPr>
      <a:lvl5pPr marL="2471236" indent="-274582" algn="l" defTabSz="549164" rtl="0" eaLnBrk="1" latinLnBrk="0" hangingPunct="1">
        <a:spcBef>
          <a:spcPct val="20000"/>
        </a:spcBef>
        <a:buFont typeface="Arial"/>
        <a:buChar char="»"/>
        <a:defRPr sz="2344" kern="1200">
          <a:solidFill>
            <a:schemeClr val="tx1"/>
          </a:solidFill>
          <a:latin typeface="+mn-lt"/>
          <a:ea typeface="+mn-ea"/>
          <a:cs typeface="+mn-cs"/>
        </a:defRPr>
      </a:lvl5pPr>
      <a:lvl6pPr marL="3020399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6pPr>
      <a:lvl7pPr marL="3569563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7pPr>
      <a:lvl8pPr marL="4118726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8pPr>
      <a:lvl9pPr marL="4667890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1pPr>
      <a:lvl2pPr marL="54916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9832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3pPr>
      <a:lvl4pPr marL="164749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4pPr>
      <a:lvl5pPr marL="2196653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5pPr>
      <a:lvl6pPr marL="274581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6pPr>
      <a:lvl7pPr marL="329498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7pPr>
      <a:lvl8pPr marL="384414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8pPr>
      <a:lvl9pPr marL="4393308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nálisis de Datos con Python | Curso Gratuito">
            <a:extLst>
              <a:ext uri="{FF2B5EF4-FFF2-40B4-BE49-F238E27FC236}">
                <a16:creationId xmlns:a16="http://schemas.microsoft.com/office/drawing/2014/main" id="{D3EE1D8C-260D-D505-94B4-F228A3200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7187" y="0"/>
            <a:ext cx="7046401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8D0D32A-1ABA-FB68-29CB-520E160F0A8E}"/>
              </a:ext>
            </a:extLst>
          </p:cNvPr>
          <p:cNvSpPr txBox="1"/>
          <p:nvPr/>
        </p:nvSpPr>
        <p:spPr>
          <a:xfrm>
            <a:off x="5364001" y="4571999"/>
            <a:ext cx="6612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600" b="1" dirty="0"/>
              <a:t>ANÁLISIS DE DATOS CON PYTHON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8BDD0CE-91F2-564E-5085-2132D249859F}"/>
              </a:ext>
            </a:extLst>
          </p:cNvPr>
          <p:cNvSpPr txBox="1"/>
          <p:nvPr/>
        </p:nvSpPr>
        <p:spPr>
          <a:xfrm>
            <a:off x="6931742" y="5513912"/>
            <a:ext cx="3634585" cy="789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dirty="0"/>
              <a:t>Daniela Sanabria Mosquera</a:t>
            </a:r>
          </a:p>
          <a:p>
            <a:pPr algn="ctr"/>
            <a:r>
              <a:rPr lang="es-CO" dirty="0"/>
              <a:t>Angie Valentina Florez Vargas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6BC858E-8F86-2F03-C7FD-81560FB369C0}"/>
              </a:ext>
            </a:extLst>
          </p:cNvPr>
          <p:cNvSpPr txBox="1"/>
          <p:nvPr/>
        </p:nvSpPr>
        <p:spPr>
          <a:xfrm>
            <a:off x="25085" y="1096296"/>
            <a:ext cx="51221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b="1" dirty="0">
                <a:solidFill>
                  <a:schemeClr val="bg1"/>
                </a:solidFill>
              </a:rPr>
              <a:t>ANÁLISIS EXPLORATORIO Y MODELO PREDICTIVO DE LA CALIDAD DEL VINO TINTO</a:t>
            </a:r>
          </a:p>
          <a:p>
            <a:pPr algn="ctr"/>
            <a:endParaRPr lang="es-ES" sz="3600" b="1" dirty="0">
              <a:solidFill>
                <a:schemeClr val="bg1"/>
              </a:solidFill>
            </a:endParaRPr>
          </a:p>
          <a:p>
            <a:pPr algn="ctr"/>
            <a:r>
              <a:rPr lang="es-CO" sz="3600" b="1" dirty="0">
                <a:solidFill>
                  <a:schemeClr val="bg1"/>
                </a:solidFill>
              </a:rPr>
              <a:t>PROYECTO FINAL</a:t>
            </a:r>
          </a:p>
        </p:txBody>
      </p:sp>
    </p:spTree>
    <p:extLst>
      <p:ext uri="{BB962C8B-B14F-4D97-AF65-F5344CB8AC3E}">
        <p14:creationId xmlns:p14="http://schemas.microsoft.com/office/powerpoint/2010/main" val="1799348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7445F4-F250-FCDB-FA57-62D28409A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79" y="325870"/>
            <a:ext cx="10974230" cy="674931"/>
          </a:xfrm>
        </p:spPr>
        <p:txBody>
          <a:bodyPr/>
          <a:lstStyle/>
          <a:p>
            <a:r>
              <a:rPr lang="es-CO" sz="4000" b="1" dirty="0"/>
              <a:t>LIMITACIONES Y RECOMENDACIONES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6EB1A1A-0EE5-5F7F-5D93-43660A701C66}"/>
              </a:ext>
            </a:extLst>
          </p:cNvPr>
          <p:cNvSpPr txBox="1"/>
          <p:nvPr/>
        </p:nvSpPr>
        <p:spPr>
          <a:xfrm>
            <a:off x="291647" y="1200688"/>
            <a:ext cx="11292262" cy="290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	LIMITACIONES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Faltan variables clave de negocio, variables sensoriales importantes para evaluar la calidad real.</a:t>
            </a:r>
          </a:p>
          <a:p>
            <a:pPr marL="457200" indent="-457200">
              <a:buFont typeface="+mj-lt"/>
              <a:buAutoNum type="arabicPeriod"/>
            </a:pPr>
            <a:endParaRPr lang="es-ES" sz="2000" dirty="0"/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El conjunto de datos es de una fuente específica;  no se pueden generalizar.</a:t>
            </a:r>
          </a:p>
          <a:p>
            <a:pPr marL="457200" indent="-457200">
              <a:buFont typeface="+mj-lt"/>
              <a:buAutoNum type="arabicPeriod"/>
            </a:pPr>
            <a:endParaRPr lang="es-ES" sz="2000" dirty="0"/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La variable </a:t>
            </a:r>
            <a:r>
              <a:rPr lang="es-ES" sz="2000" b="1" i="1" dirty="0" err="1"/>
              <a:t>quality</a:t>
            </a:r>
            <a:r>
              <a:rPr lang="es-ES" sz="2000" dirty="0"/>
              <a:t> está distribuida, predominando los valores 5 y 6.</a:t>
            </a:r>
          </a:p>
          <a:p>
            <a:pPr marL="457200" indent="-457200">
              <a:buFont typeface="+mj-lt"/>
              <a:buAutoNum type="arabicPeriod"/>
            </a:pPr>
            <a:endParaRPr lang="es-ES" sz="2000" dirty="0"/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La variable objetivo es discreta y ordinal,  dificulta un ajuste óptimo mediante regresión lineal.</a:t>
            </a:r>
          </a:p>
          <a:p>
            <a:r>
              <a:rPr lang="es-ES" sz="2000" dirty="0"/>
              <a:t>       Ya que esta no modela adecuadamente relaciones no lineales presentes en los datos.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F57EC9B-B5A4-6F00-6C2F-34B0E872BDD7}"/>
              </a:ext>
            </a:extLst>
          </p:cNvPr>
          <p:cNvSpPr txBox="1"/>
          <p:nvPr/>
        </p:nvSpPr>
        <p:spPr>
          <a:xfrm>
            <a:off x="441024" y="4229786"/>
            <a:ext cx="7817653" cy="13643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	RECOMENDACIONES</a:t>
            </a:r>
            <a:endParaRPr lang="es-ES" sz="2000" b="1" dirty="0"/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Complementar con modelos más sofisticados.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Incluir nuevas variables de negocio y sensoriales.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Validar el modelo en nuevos lotes de producción o en otros </a:t>
            </a:r>
            <a:r>
              <a:rPr lang="es-ES" sz="2000" dirty="0" err="1"/>
              <a:t>datasets</a:t>
            </a:r>
            <a:r>
              <a:rPr lang="es-ES" sz="2000" dirty="0"/>
              <a:t>.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655158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36667-42A6-3586-9917-5CA3629B7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253D9A-44A9-4868-297B-1C9BFC150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278" y="2099098"/>
            <a:ext cx="10974230" cy="1143000"/>
          </a:xfrm>
        </p:spPr>
        <p:txBody>
          <a:bodyPr/>
          <a:lstStyle/>
          <a:p>
            <a:r>
              <a:rPr lang="es-CO" sz="16600" b="1" dirty="0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4037643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7E1B8E-645F-617B-5DE7-FC3CAD47C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79" y="609918"/>
            <a:ext cx="10974230" cy="1143000"/>
          </a:xfrm>
        </p:spPr>
        <p:txBody>
          <a:bodyPr/>
          <a:lstStyle/>
          <a:p>
            <a:r>
              <a:rPr lang="es-CO" b="1" dirty="0"/>
              <a:t>PREGUNTA DE INVESTIGACIÓN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80E2A85-71A4-D3A9-D20A-B8306838DDA7}"/>
              </a:ext>
            </a:extLst>
          </p:cNvPr>
          <p:cNvSpPr txBox="1"/>
          <p:nvPr/>
        </p:nvSpPr>
        <p:spPr>
          <a:xfrm>
            <a:off x="1867267" y="2412675"/>
            <a:ext cx="7751295" cy="441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i="1" dirty="0"/>
              <a:t>¿Qué efectiva es la regresión lineal para predecir la calidad?</a:t>
            </a:r>
            <a:endParaRPr lang="es-CO" b="1" i="1" dirty="0"/>
          </a:p>
        </p:txBody>
      </p:sp>
    </p:spTree>
    <p:extLst>
      <p:ext uri="{BB962C8B-B14F-4D97-AF65-F5344CB8AC3E}">
        <p14:creationId xmlns:p14="http://schemas.microsoft.com/office/powerpoint/2010/main" val="269892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8F2614-0C2C-A36E-8D1B-FD8E4C13A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/>
              <a:t>ANÁLISIS DEL DATASET</a:t>
            </a:r>
          </a:p>
        </p:txBody>
      </p:sp>
      <p:pic>
        <p:nvPicPr>
          <p:cNvPr id="6" name="Imagen 5" descr="Imagen de la pantalla de un video juego&#10;&#10;El contenido generado por IA puede ser incorrecto.">
            <a:extLst>
              <a:ext uri="{FF2B5EF4-FFF2-40B4-BE49-F238E27FC236}">
                <a16:creationId xmlns:a16="http://schemas.microsoft.com/office/drawing/2014/main" id="{53925C5C-2CC7-0029-E815-743A63290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77" y="1145446"/>
            <a:ext cx="10708640" cy="3546940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99CA9D68-38BB-94BA-D5B9-184C6F8B6E14}"/>
              </a:ext>
            </a:extLst>
          </p:cNvPr>
          <p:cNvSpPr/>
          <p:nvPr/>
        </p:nvSpPr>
        <p:spPr>
          <a:xfrm>
            <a:off x="447040" y="4358640"/>
            <a:ext cx="2113280" cy="333746"/>
          </a:xfrm>
          <a:prstGeom prst="rect">
            <a:avLst/>
          </a:prstGeom>
          <a:noFill/>
          <a:ln w="381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0639CF3-EB81-DFE2-C345-A46C741BB9A6}"/>
              </a:ext>
            </a:extLst>
          </p:cNvPr>
          <p:cNvSpPr/>
          <p:nvPr/>
        </p:nvSpPr>
        <p:spPr>
          <a:xfrm rot="5400000">
            <a:off x="7674944" y="2635587"/>
            <a:ext cx="3258917" cy="451353"/>
          </a:xfrm>
          <a:prstGeom prst="rect">
            <a:avLst/>
          </a:prstGeom>
          <a:noFill/>
          <a:ln w="381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FD1923CE-64C2-4899-769E-720E0FAAFECA}"/>
              </a:ext>
            </a:extLst>
          </p:cNvPr>
          <p:cNvSpPr/>
          <p:nvPr/>
        </p:nvSpPr>
        <p:spPr>
          <a:xfrm rot="5400000">
            <a:off x="8821581" y="2522384"/>
            <a:ext cx="3345276" cy="591399"/>
          </a:xfrm>
          <a:prstGeom prst="rect">
            <a:avLst/>
          </a:prstGeom>
          <a:noFill/>
          <a:ln w="381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E959FE0F-BA45-5EB1-F725-B27DF1091BD9}"/>
              </a:ext>
            </a:extLst>
          </p:cNvPr>
          <p:cNvSpPr/>
          <p:nvPr/>
        </p:nvSpPr>
        <p:spPr>
          <a:xfrm rot="5400000">
            <a:off x="3737562" y="2437085"/>
            <a:ext cx="3345276" cy="761999"/>
          </a:xfrm>
          <a:prstGeom prst="rect">
            <a:avLst/>
          </a:prstGeom>
          <a:noFill/>
          <a:ln w="38100"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F06D3250-4ED5-1906-3523-758CE8945417}"/>
              </a:ext>
            </a:extLst>
          </p:cNvPr>
          <p:cNvCxnSpPr>
            <a:cxnSpLocks/>
          </p:cNvCxnSpPr>
          <p:nvPr/>
        </p:nvCxnSpPr>
        <p:spPr>
          <a:xfrm flipH="1" flipV="1">
            <a:off x="5394960" y="4490723"/>
            <a:ext cx="1408184" cy="136143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3F43580-5B95-8183-D1B4-7B7D6C487422}"/>
              </a:ext>
            </a:extLst>
          </p:cNvPr>
          <p:cNvCxnSpPr>
            <a:cxnSpLocks/>
          </p:cNvCxnSpPr>
          <p:nvPr/>
        </p:nvCxnSpPr>
        <p:spPr>
          <a:xfrm flipV="1">
            <a:off x="7929803" y="4591555"/>
            <a:ext cx="1295477" cy="126060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DCC1C642-F9F8-D9F4-0C32-7E06735CAC8B}"/>
              </a:ext>
            </a:extLst>
          </p:cNvPr>
          <p:cNvCxnSpPr>
            <a:cxnSpLocks/>
          </p:cNvCxnSpPr>
          <p:nvPr/>
        </p:nvCxnSpPr>
        <p:spPr>
          <a:xfrm flipV="1">
            <a:off x="8950960" y="4573747"/>
            <a:ext cx="1543259" cy="127841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Rectángulo 23">
            <a:extLst>
              <a:ext uri="{FF2B5EF4-FFF2-40B4-BE49-F238E27FC236}">
                <a16:creationId xmlns:a16="http://schemas.microsoft.com/office/drawing/2014/main" id="{DAF18B63-335A-EF57-FC20-C61C64332BB8}"/>
              </a:ext>
            </a:extLst>
          </p:cNvPr>
          <p:cNvSpPr/>
          <p:nvPr/>
        </p:nvSpPr>
        <p:spPr>
          <a:xfrm>
            <a:off x="5963997" y="5852160"/>
            <a:ext cx="3114729" cy="7312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Columnas en donde se insertaron datos </a:t>
            </a:r>
            <a:r>
              <a:rPr lang="es-CO" b="1" dirty="0" err="1"/>
              <a:t>NaN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04DF21E5-9E14-0AE9-0D6C-51D28EC3252C}"/>
              </a:ext>
            </a:extLst>
          </p:cNvPr>
          <p:cNvSpPr/>
          <p:nvPr/>
        </p:nvSpPr>
        <p:spPr>
          <a:xfrm>
            <a:off x="2413766" y="5186086"/>
            <a:ext cx="2834640" cy="6660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Total Registro: 1599</a:t>
            </a:r>
          </a:p>
          <a:p>
            <a:pPr algn="ctr"/>
            <a:r>
              <a:rPr lang="es-CO" b="1" dirty="0"/>
              <a:t>Total Variables: 12</a:t>
            </a: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9DB01AAE-518D-C6BF-8DF3-901148339373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2560320" y="4640082"/>
            <a:ext cx="1270766" cy="54600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" name="Rectángulo 32">
            <a:extLst>
              <a:ext uri="{FF2B5EF4-FFF2-40B4-BE49-F238E27FC236}">
                <a16:creationId xmlns:a16="http://schemas.microsoft.com/office/drawing/2014/main" id="{6B456FF4-0EAE-383B-F864-E3E25786BA36}"/>
              </a:ext>
            </a:extLst>
          </p:cNvPr>
          <p:cNvSpPr/>
          <p:nvPr/>
        </p:nvSpPr>
        <p:spPr>
          <a:xfrm>
            <a:off x="223520" y="5963921"/>
            <a:ext cx="2336800" cy="80264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Tipo de Variables: numéricos</a:t>
            </a:r>
          </a:p>
        </p:txBody>
      </p:sp>
    </p:spTree>
    <p:extLst>
      <p:ext uri="{BB962C8B-B14F-4D97-AF65-F5344CB8AC3E}">
        <p14:creationId xmlns:p14="http://schemas.microsoft.com/office/powerpoint/2010/main" val="368374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7E6FD6-D1E9-3055-8475-761872F6F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sz="4800" b="1" dirty="0"/>
              <a:t>VISUALIZACIONES PRINCIPALES </a:t>
            </a:r>
          </a:p>
        </p:txBody>
      </p:sp>
      <p:pic>
        <p:nvPicPr>
          <p:cNvPr id="4" name="Imagen 3" descr="Gráfico, Gráfico circular&#10;&#10;El contenido generado por IA puede ser incorrecto.">
            <a:extLst>
              <a:ext uri="{FF2B5EF4-FFF2-40B4-BE49-F238E27FC236}">
                <a16:creationId xmlns:a16="http://schemas.microsoft.com/office/drawing/2014/main" id="{3BE579BB-8332-E70A-1B36-106095EB56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10"/>
          <a:stretch>
            <a:fillRect/>
          </a:stretch>
        </p:blipFill>
        <p:spPr>
          <a:xfrm>
            <a:off x="1302839" y="1117807"/>
            <a:ext cx="3604441" cy="3673261"/>
          </a:xfrm>
          <a:prstGeom prst="rect">
            <a:avLst/>
          </a:prstGeom>
        </p:spPr>
      </p:pic>
      <p:pic>
        <p:nvPicPr>
          <p:cNvPr id="6" name="Imagen 5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D875FCA0-2827-0A49-751A-13EDEAFA8C9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04" t="2506" r="908" b="2317"/>
          <a:stretch>
            <a:fillRect/>
          </a:stretch>
        </p:blipFill>
        <p:spPr>
          <a:xfrm>
            <a:off x="5518862" y="1226554"/>
            <a:ext cx="6002271" cy="353568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D402AFA-3AF1-1D49-B1B2-4B814FCAB465}"/>
              </a:ext>
            </a:extLst>
          </p:cNvPr>
          <p:cNvSpPr txBox="1"/>
          <p:nvPr/>
        </p:nvSpPr>
        <p:spPr>
          <a:xfrm>
            <a:off x="609681" y="4791068"/>
            <a:ext cx="457200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La gráfica de pastel confirma que las calidades 5 y 6 representan más del 80% de los vinos analizados.</a:t>
            </a:r>
            <a:br>
              <a:rPr lang="es-ES" sz="1400" dirty="0"/>
            </a:br>
            <a:r>
              <a:rPr lang="es-ES" sz="1400" dirty="0"/>
              <a:t>Las calidades altas (7 y 8) y bajas (3 y 4) tienen una presencia mínima, lo cual evidencia una </a:t>
            </a:r>
            <a:r>
              <a:rPr lang="es-ES" sz="1400" b="1" dirty="0"/>
              <a:t>distribución desigual en los valores de calidad</a:t>
            </a:r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633C1F2-6CA0-1AB2-6B93-BAE5BE05D935}"/>
              </a:ext>
            </a:extLst>
          </p:cNvPr>
          <p:cNvSpPr txBox="1"/>
          <p:nvPr/>
        </p:nvSpPr>
        <p:spPr>
          <a:xfrm>
            <a:off x="5652706" y="4901398"/>
            <a:ext cx="6456031" cy="81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La calidad del vino se concentra principalmente en los valores 5 y 6, mientras que las calidades extremas como 3, 4, 7 y 8 aparecen con baja frecuencia.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829801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0AC43D-803F-31D9-0583-5A54E6BC6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sz="4800" b="1" dirty="0"/>
              <a:t>VISUALIZACIONES PRINCIPALES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DB8A920-A03F-F02D-C989-5FE8F8F20D02}"/>
              </a:ext>
            </a:extLst>
          </p:cNvPr>
          <p:cNvSpPr txBox="1"/>
          <p:nvPr/>
        </p:nvSpPr>
        <p:spPr>
          <a:xfrm>
            <a:off x="68826" y="4508955"/>
            <a:ext cx="5203105" cy="2184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Gráfica 4: Correlación (Spearman)</a:t>
            </a:r>
            <a:endParaRPr lang="es-ES" dirty="0"/>
          </a:p>
          <a:p>
            <a:pPr algn="ctr"/>
            <a:r>
              <a:rPr lang="es-ES" dirty="0"/>
              <a:t>Alcohol y </a:t>
            </a:r>
            <a:r>
              <a:rPr lang="es-ES" dirty="0" err="1"/>
              <a:t>sulphates</a:t>
            </a:r>
            <a:r>
              <a:rPr lang="es-ES" dirty="0"/>
              <a:t> correlacionan positivamente con la calidad.</a:t>
            </a:r>
          </a:p>
          <a:p>
            <a:pPr algn="ctr"/>
            <a:r>
              <a:rPr lang="es-ES" dirty="0" err="1"/>
              <a:t>Volatile</a:t>
            </a:r>
            <a:r>
              <a:rPr lang="es-ES" dirty="0"/>
              <a:t> </a:t>
            </a:r>
            <a:r>
              <a:rPr lang="es-ES" dirty="0" err="1"/>
              <a:t>acidity</a:t>
            </a:r>
            <a:r>
              <a:rPr lang="es-ES" dirty="0"/>
              <a:t> tiene correlación negativa fuerte.</a:t>
            </a:r>
          </a:p>
          <a:p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75C1420-B716-CBE9-3FEB-301F0A05F4D2}"/>
              </a:ext>
            </a:extLst>
          </p:cNvPr>
          <p:cNvSpPr txBox="1"/>
          <p:nvPr/>
        </p:nvSpPr>
        <p:spPr>
          <a:xfrm>
            <a:off x="5271931" y="4503986"/>
            <a:ext cx="5307230" cy="1835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Gráfica 5: </a:t>
            </a:r>
            <a:r>
              <a:rPr lang="es-CO" b="1" dirty="0"/>
              <a:t>Gráfico alcohol vs pH coloreado por calidad </a:t>
            </a:r>
          </a:p>
          <a:p>
            <a:r>
              <a:rPr lang="es-ES" dirty="0"/>
              <a:t>Tendencia ascendente clara.</a:t>
            </a:r>
          </a:p>
          <a:p>
            <a:r>
              <a:rPr lang="es-ES" dirty="0"/>
              <a:t>Refuerza su importancia en el modelo.</a:t>
            </a:r>
          </a:p>
          <a:p>
            <a:endParaRPr lang="es-CO" dirty="0"/>
          </a:p>
        </p:txBody>
      </p:sp>
      <p:pic>
        <p:nvPicPr>
          <p:cNvPr id="8" name="Imagen 7" descr="Gráfico, Gráfico de rectángulos&#10;&#10;El contenido generado por IA puede ser incorrecto.">
            <a:extLst>
              <a:ext uri="{FF2B5EF4-FFF2-40B4-BE49-F238E27FC236}">
                <a16:creationId xmlns:a16="http://schemas.microsoft.com/office/drawing/2014/main" id="{807098FA-A973-0091-F004-AF92BE409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336" y="1305824"/>
            <a:ext cx="3662581" cy="3198162"/>
          </a:xfrm>
          <a:prstGeom prst="rect">
            <a:avLst/>
          </a:prstGeom>
        </p:spPr>
      </p:pic>
      <p:pic>
        <p:nvPicPr>
          <p:cNvPr id="10" name="Imagen 9" descr="Gráfico, Gráfico de dispersión&#10;&#10;El contenido generado por IA puede ser incorrecto.">
            <a:extLst>
              <a:ext uri="{FF2B5EF4-FFF2-40B4-BE49-F238E27FC236}">
                <a16:creationId xmlns:a16="http://schemas.microsoft.com/office/drawing/2014/main" id="{BEBE8633-7B98-939C-D7AD-3E283E2E5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6754" y="1121257"/>
            <a:ext cx="5660498" cy="3348816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37E28C9-FA57-310C-EAED-46612A586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185" y="948268"/>
            <a:ext cx="4054386" cy="355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440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501118-C7BB-5756-72FE-699A1760B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4400" b="1" dirty="0"/>
              <a:t>CARACTERÍSTICAS</a:t>
            </a:r>
            <a:endParaRPr lang="es-CO" sz="44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796C0B2-D94A-56F4-2FD4-568669BD66B0}"/>
              </a:ext>
            </a:extLst>
          </p:cNvPr>
          <p:cNvSpPr txBox="1"/>
          <p:nvPr/>
        </p:nvSpPr>
        <p:spPr>
          <a:xfrm>
            <a:off x="896817" y="1925469"/>
            <a:ext cx="44464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es-ES" sz="2000" dirty="0"/>
              <a:t>La mayoría de los vinos son de</a:t>
            </a:r>
          </a:p>
          <a:p>
            <a:pPr algn="ctr"/>
            <a:r>
              <a:rPr lang="es-ES" sz="2000" dirty="0"/>
              <a:t>calidad media, y hay pocos casos de </a:t>
            </a:r>
          </a:p>
          <a:p>
            <a:pPr algn="ctr"/>
            <a:r>
              <a:rPr lang="es-ES" sz="2000" dirty="0"/>
              <a:t>calidad muy baja o muy alta.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14FE796-69EA-A879-534F-EAFD0DA0D413}"/>
              </a:ext>
            </a:extLst>
          </p:cNvPr>
          <p:cNvSpPr txBox="1"/>
          <p:nvPr/>
        </p:nvSpPr>
        <p:spPr>
          <a:xfrm>
            <a:off x="896817" y="3659722"/>
            <a:ext cx="44464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es-ES" sz="2000" dirty="0"/>
              <a:t>No hay variables categóricas; todo el análisis se centra en medidas continuas del vino tinto.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6C7A8BA8-66A7-D686-E126-A459A563E155}"/>
              </a:ext>
            </a:extLst>
          </p:cNvPr>
          <p:cNvSpPr txBox="1"/>
          <p:nvPr/>
        </p:nvSpPr>
        <p:spPr>
          <a:xfrm>
            <a:off x="6558023" y="2490281"/>
            <a:ext cx="3605751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-347472" algn="ctr" rtl="0" eaLnBrk="0" fontAlgn="base" latinLnBrk="0" hangingPunct="0">
              <a:spcBef>
                <a:spcPts val="0"/>
              </a:spcBef>
              <a:spcAft>
                <a:spcPts val="0"/>
              </a:spcAft>
              <a:buClrTx/>
              <a:buSzPts val="2400"/>
              <a:buFont typeface="Wingdings" panose="05000000000000000000" pitchFamily="2" charset="2"/>
              <a:buChar char="ü"/>
            </a:pPr>
            <a:r>
              <a:rPr lang="es-CO" sz="2000" dirty="0">
                <a:solidFill>
                  <a:srgbClr val="000000"/>
                </a:solidFill>
              </a:rPr>
              <a:t>A</a:t>
            </a:r>
            <a:r>
              <a:rPr lang="es-CO" sz="200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yuda a comprender relaciones importantes entre las variables químicas.</a:t>
            </a:r>
          </a:p>
          <a:p>
            <a:pPr marL="0" indent="-347472" algn="ctr" rtl="0" eaLnBrk="0" fontAlgn="base" latinLnBrk="0" hangingPunct="0">
              <a:spcBef>
                <a:spcPts val="0"/>
              </a:spcBef>
              <a:spcAft>
                <a:spcPts val="0"/>
              </a:spcAft>
              <a:buClrTx/>
              <a:buSzPts val="2400"/>
              <a:buFont typeface="Wingdings" panose="05000000000000000000" pitchFamily="2" charset="2"/>
              <a:buChar char="ü"/>
            </a:pPr>
            <a:endParaRPr lang="es-CO" sz="2000" dirty="0">
              <a:solidFill>
                <a:srgbClr val="000000"/>
              </a:solidFill>
            </a:endParaRPr>
          </a:p>
          <a:p>
            <a:pPr algn="ctr" rtl="0" eaLnBrk="0" fontAlgn="base" latinLnBrk="0" hangingPunct="0">
              <a:spcBef>
                <a:spcPts val="0"/>
              </a:spcBef>
              <a:spcAft>
                <a:spcPts val="0"/>
              </a:spcAft>
              <a:buClrTx/>
              <a:buSzPts val="2400"/>
            </a:pPr>
            <a:r>
              <a:rPr lang="es-CO" sz="2000" dirty="0">
                <a:solidFill>
                  <a:srgbClr val="000000"/>
                </a:solidFill>
              </a:rPr>
              <a:t>Ejem: </a:t>
            </a:r>
            <a:r>
              <a:rPr lang="es-CO" sz="1600" b="1" dirty="0"/>
              <a:t>Acidez fija ↔ Ácido cítrico</a:t>
            </a:r>
            <a:r>
              <a:rPr lang="es-CO" sz="1600" dirty="0"/>
              <a:t> (0.662): tienden a aumentar juntos.</a:t>
            </a:r>
            <a:endParaRPr lang="es-CO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13305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22C989-21DD-158C-B42A-D5EBD8FA1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0FC4CDF-2929-43D1-4D92-68D418E9CABF}"/>
              </a:ext>
            </a:extLst>
          </p:cNvPr>
          <p:cNvSpPr txBox="1"/>
          <p:nvPr/>
        </p:nvSpPr>
        <p:spPr>
          <a:xfrm>
            <a:off x="233946" y="245604"/>
            <a:ext cx="4176422" cy="83099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latin typeface="+mj-lt"/>
              </a:rPr>
              <a:t>Inserción e Imputación</a:t>
            </a:r>
          </a:p>
          <a:p>
            <a:pPr algn="ctr"/>
            <a:r>
              <a:rPr lang="es-CO" sz="2400" b="1" dirty="0">
                <a:latin typeface="+mj-lt"/>
              </a:rPr>
              <a:t>Datos </a:t>
            </a:r>
            <a:r>
              <a:rPr lang="es-CO" sz="2400" b="1" dirty="0" err="1">
                <a:latin typeface="+mj-lt"/>
              </a:rPr>
              <a:t>NAN</a:t>
            </a:r>
            <a:endParaRPr lang="es-CO" sz="2400" b="1" dirty="0">
              <a:latin typeface="+mj-lt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93D29C7-210E-50CC-DDD7-88E43C24C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46" y="1355239"/>
            <a:ext cx="1770286" cy="4704734"/>
          </a:xfrm>
          <a:prstGeom prst="rect">
            <a:avLst/>
          </a:prstGeom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A35996C7-06AF-F0AF-3470-985E5014B517}"/>
              </a:ext>
            </a:extLst>
          </p:cNvPr>
          <p:cNvSpPr/>
          <p:nvPr/>
        </p:nvSpPr>
        <p:spPr>
          <a:xfrm>
            <a:off x="233946" y="3165433"/>
            <a:ext cx="1751758" cy="32452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7755830F-6011-0D3F-4CFD-A355A0898A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576073" y="1498856"/>
            <a:ext cx="1837486" cy="4417667"/>
          </a:xfrm>
          <a:prstGeom prst="rect">
            <a:avLst/>
          </a:prstGeom>
        </p:spPr>
      </p:pic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E7820AEE-7BA4-13A1-B238-E3E607E9CF27}"/>
              </a:ext>
            </a:extLst>
          </p:cNvPr>
          <p:cNvCxnSpPr>
            <a:cxnSpLocks/>
          </p:cNvCxnSpPr>
          <p:nvPr/>
        </p:nvCxnSpPr>
        <p:spPr>
          <a:xfrm>
            <a:off x="2004232" y="4717918"/>
            <a:ext cx="8837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4DD3A404-CC69-31A2-BBFE-BC95DE5BF445}"/>
              </a:ext>
            </a:extLst>
          </p:cNvPr>
          <p:cNvCxnSpPr>
            <a:cxnSpLocks/>
          </p:cNvCxnSpPr>
          <p:nvPr/>
        </p:nvCxnSpPr>
        <p:spPr>
          <a:xfrm flipV="1">
            <a:off x="1983874" y="5392207"/>
            <a:ext cx="957055" cy="282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3451AAFB-1B3F-6783-FD20-83579CEC9B81}"/>
              </a:ext>
            </a:extLst>
          </p:cNvPr>
          <p:cNvCxnSpPr>
            <a:cxnSpLocks/>
          </p:cNvCxnSpPr>
          <p:nvPr/>
        </p:nvCxnSpPr>
        <p:spPr>
          <a:xfrm>
            <a:off x="1994270" y="3357436"/>
            <a:ext cx="89371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" name="Rectángulo 37">
            <a:extLst>
              <a:ext uri="{FF2B5EF4-FFF2-40B4-BE49-F238E27FC236}">
                <a16:creationId xmlns:a16="http://schemas.microsoft.com/office/drawing/2014/main" id="{384F6351-6115-F091-BDF5-0DB8660314C4}"/>
              </a:ext>
            </a:extLst>
          </p:cNvPr>
          <p:cNvSpPr/>
          <p:nvPr/>
        </p:nvSpPr>
        <p:spPr>
          <a:xfrm>
            <a:off x="233946" y="4561650"/>
            <a:ext cx="1751758" cy="32452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3580CF6B-64FB-6805-F6A4-51684A63DC07}"/>
              </a:ext>
            </a:extLst>
          </p:cNvPr>
          <p:cNvSpPr/>
          <p:nvPr/>
        </p:nvSpPr>
        <p:spPr>
          <a:xfrm>
            <a:off x="252474" y="5259683"/>
            <a:ext cx="1751758" cy="32452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B7C94B-FF0C-4963-F2F3-24E86A020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2294" y="1498856"/>
            <a:ext cx="3550026" cy="2879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Imagen 43">
            <a:extLst>
              <a:ext uri="{FF2B5EF4-FFF2-40B4-BE49-F238E27FC236}">
                <a16:creationId xmlns:a16="http://schemas.microsoft.com/office/drawing/2014/main" id="{474665BA-EAD2-DF66-3776-F84B8A8460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415"/>
          <a:stretch/>
        </p:blipFill>
        <p:spPr>
          <a:xfrm>
            <a:off x="3980180" y="3200252"/>
            <a:ext cx="433380" cy="307802"/>
          </a:xfrm>
          <a:prstGeom prst="rect">
            <a:avLst/>
          </a:prstGeom>
        </p:spPr>
      </p:pic>
      <p:pic>
        <p:nvPicPr>
          <p:cNvPr id="45" name="Imagen 44">
            <a:extLst>
              <a:ext uri="{FF2B5EF4-FFF2-40B4-BE49-F238E27FC236}">
                <a16:creationId xmlns:a16="http://schemas.microsoft.com/office/drawing/2014/main" id="{A2C0E8AD-EA55-5EAA-1793-4A622F7111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2634" y="248516"/>
            <a:ext cx="3670586" cy="2951736"/>
          </a:xfrm>
          <a:prstGeom prst="rect">
            <a:avLst/>
          </a:prstGeom>
        </p:spPr>
      </p:pic>
      <p:pic>
        <p:nvPicPr>
          <p:cNvPr id="46" name="Imagen 45">
            <a:extLst>
              <a:ext uri="{FF2B5EF4-FFF2-40B4-BE49-F238E27FC236}">
                <a16:creationId xmlns:a16="http://schemas.microsoft.com/office/drawing/2014/main" id="{F77E0181-E8B6-EC42-8965-F415DB54F5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7792" y="3342566"/>
            <a:ext cx="3624502" cy="2879742"/>
          </a:xfrm>
          <a:prstGeom prst="rect">
            <a:avLst/>
          </a:prstGeom>
        </p:spPr>
      </p:pic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105BF938-0EE2-4D53-F021-3D56B748FFB8}"/>
              </a:ext>
            </a:extLst>
          </p:cNvPr>
          <p:cNvCxnSpPr>
            <a:cxnSpLocks/>
          </p:cNvCxnSpPr>
          <p:nvPr/>
        </p:nvCxnSpPr>
        <p:spPr>
          <a:xfrm>
            <a:off x="6410787" y="3167042"/>
            <a:ext cx="33545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8D064923-BA2D-A54B-F3AA-51043ABEF637}"/>
              </a:ext>
            </a:extLst>
          </p:cNvPr>
          <p:cNvCxnSpPr>
            <a:cxnSpLocks/>
          </p:cNvCxnSpPr>
          <p:nvPr/>
        </p:nvCxnSpPr>
        <p:spPr>
          <a:xfrm>
            <a:off x="10137307" y="4331441"/>
            <a:ext cx="33545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>
            <a:extLst>
              <a:ext uri="{FF2B5EF4-FFF2-40B4-BE49-F238E27FC236}">
                <a16:creationId xmlns:a16="http://schemas.microsoft.com/office/drawing/2014/main" id="{5929AD3C-0D4E-1A07-6C7D-055AF9E7228B}"/>
              </a:ext>
            </a:extLst>
          </p:cNvPr>
          <p:cNvCxnSpPr>
            <a:cxnSpLocks/>
          </p:cNvCxnSpPr>
          <p:nvPr/>
        </p:nvCxnSpPr>
        <p:spPr>
          <a:xfrm>
            <a:off x="6550043" y="6173540"/>
            <a:ext cx="33545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3" name="Imagen 52">
            <a:extLst>
              <a:ext uri="{FF2B5EF4-FFF2-40B4-BE49-F238E27FC236}">
                <a16:creationId xmlns:a16="http://schemas.microsoft.com/office/drawing/2014/main" id="{C5B19BFC-E463-7B50-9F80-8AAE4773CB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415"/>
          <a:stretch/>
        </p:blipFill>
        <p:spPr>
          <a:xfrm>
            <a:off x="3980179" y="4564017"/>
            <a:ext cx="433380" cy="307802"/>
          </a:xfrm>
          <a:prstGeom prst="rect">
            <a:avLst/>
          </a:prstGeom>
        </p:spPr>
      </p:pic>
      <p:pic>
        <p:nvPicPr>
          <p:cNvPr id="54" name="Imagen 53">
            <a:extLst>
              <a:ext uri="{FF2B5EF4-FFF2-40B4-BE49-F238E27FC236}">
                <a16:creationId xmlns:a16="http://schemas.microsoft.com/office/drawing/2014/main" id="{C624517B-29F4-C9B0-94A9-A63DEFE34B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415"/>
          <a:stretch/>
        </p:blipFill>
        <p:spPr>
          <a:xfrm>
            <a:off x="3976988" y="5250936"/>
            <a:ext cx="433380" cy="30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592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BEEA3E-26BA-6A80-64EB-9D912191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997" y="441787"/>
            <a:ext cx="10974230" cy="641713"/>
          </a:xfrm>
        </p:spPr>
        <p:txBody>
          <a:bodyPr/>
          <a:lstStyle/>
          <a:p>
            <a:r>
              <a:rPr lang="es-CO" sz="3600" b="1" dirty="0"/>
              <a:t>PREDICCIÓN Y HALLAZGOS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F01CCCA4-2561-1E98-D477-027D8DB6B94C}"/>
              </a:ext>
            </a:extLst>
          </p:cNvPr>
          <p:cNvGrpSpPr/>
          <p:nvPr/>
        </p:nvGrpSpPr>
        <p:grpSpPr>
          <a:xfrm>
            <a:off x="436798" y="2106501"/>
            <a:ext cx="11686007" cy="3891105"/>
            <a:chOff x="247492" y="2937958"/>
            <a:chExt cx="10465827" cy="2393734"/>
          </a:xfrm>
        </p:grpSpPr>
        <p:pic>
          <p:nvPicPr>
            <p:cNvPr id="5" name="Imagen 4" descr="Texto&#10;&#10;El contenido generado por IA puede ser incorrecto.">
              <a:extLst>
                <a:ext uri="{FF2B5EF4-FFF2-40B4-BE49-F238E27FC236}">
                  <a16:creationId xmlns:a16="http://schemas.microsoft.com/office/drawing/2014/main" id="{8FFFBABE-D93F-EC5F-89C9-092AB0DB78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7492" y="2937958"/>
              <a:ext cx="5476231" cy="2393734"/>
            </a:xfrm>
            <a:prstGeom prst="rect">
              <a:avLst/>
            </a:prstGeom>
          </p:spPr>
        </p:pic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0E57A749-8461-46F0-BE6D-2BF6F129DEB4}"/>
                </a:ext>
              </a:extLst>
            </p:cNvPr>
            <p:cNvSpPr/>
            <p:nvPr/>
          </p:nvSpPr>
          <p:spPr>
            <a:xfrm>
              <a:off x="513080" y="3957320"/>
              <a:ext cx="2143760" cy="492760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1CC0F8DA-AB08-03FF-CBEB-DC3208696433}"/>
                </a:ext>
              </a:extLst>
            </p:cNvPr>
            <p:cNvSpPr/>
            <p:nvPr/>
          </p:nvSpPr>
          <p:spPr>
            <a:xfrm>
              <a:off x="314960" y="3110788"/>
              <a:ext cx="4394200" cy="631749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87BB807B-3BB2-A145-ED17-22AD8BA4FFD7}"/>
                </a:ext>
              </a:extLst>
            </p:cNvPr>
            <p:cNvCxnSpPr>
              <a:cxnSpLocks/>
            </p:cNvCxnSpPr>
            <p:nvPr/>
          </p:nvCxnSpPr>
          <p:spPr>
            <a:xfrm>
              <a:off x="4978400" y="3332480"/>
              <a:ext cx="251968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cto de flecha 10">
              <a:extLst>
                <a:ext uri="{FF2B5EF4-FFF2-40B4-BE49-F238E27FC236}">
                  <a16:creationId xmlns:a16="http://schemas.microsoft.com/office/drawing/2014/main" id="{444BE20C-47F5-B230-C451-D610B9D3CD16}"/>
                </a:ext>
              </a:extLst>
            </p:cNvPr>
            <p:cNvCxnSpPr>
              <a:cxnSpLocks/>
            </p:cNvCxnSpPr>
            <p:nvPr/>
          </p:nvCxnSpPr>
          <p:spPr>
            <a:xfrm>
              <a:off x="3718560" y="4307840"/>
              <a:ext cx="2519680" cy="0"/>
            </a:xfrm>
            <a:prstGeom prst="straightConnector1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B5832D42-048B-F07F-4545-A5DDEB0F44DC}"/>
                </a:ext>
              </a:extLst>
            </p:cNvPr>
            <p:cNvSpPr txBox="1"/>
            <p:nvPr/>
          </p:nvSpPr>
          <p:spPr>
            <a:xfrm>
              <a:off x="7767320" y="3018462"/>
              <a:ext cx="2945999" cy="4410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Resultados del modelo</a:t>
              </a: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ED3B2DA4-BF9C-B048-14A0-73D5BACDBC74}"/>
                </a:ext>
              </a:extLst>
            </p:cNvPr>
            <p:cNvSpPr txBox="1"/>
            <p:nvPr/>
          </p:nvSpPr>
          <p:spPr>
            <a:xfrm>
              <a:off x="6542686" y="4087331"/>
              <a:ext cx="3254417" cy="4410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Variables más influyentes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5152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4146EA3-8E9F-8158-C2AF-FCBA8166A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49" b="89764" l="10000" r="95833">
                        <a14:foregroundMark x1="30000" y1="77953" x2="30000" y2="77953"/>
                        <a14:foregroundMark x1="68333" y1="75591" x2="68333" y2="75591"/>
                        <a14:foregroundMark x1="65833" y1="44882" x2="65833" y2="44882"/>
                        <a14:foregroundMark x1="65833" y1="44882" x2="65417" y2="56693"/>
                        <a14:foregroundMark x1="73333" y1="37795" x2="76250" y2="55118"/>
                        <a14:foregroundMark x1="85417" y1="32283" x2="86667" y2="29921"/>
                        <a14:foregroundMark x1="87500" y1="30709" x2="88750" y2="52756"/>
                        <a14:foregroundMark x1="80833" y1="74803" x2="80833" y2="74803"/>
                        <a14:foregroundMark x1="61667" y1="80315" x2="61667" y2="80315"/>
                        <a14:foregroundMark x1="57917" y1="78740" x2="57917" y2="78740"/>
                        <a14:foregroundMark x1="57500" y1="71654" x2="57500" y2="71654"/>
                        <a14:foregroundMark x1="93333" y1="72441" x2="93333" y2="72441"/>
                        <a14:foregroundMark x1="93333" y1="62205" x2="93333" y2="62205"/>
                        <a14:foregroundMark x1="82917" y1="75591" x2="82917" y2="75591"/>
                        <a14:foregroundMark x1="84583" y1="75591" x2="84583" y2="75591"/>
                        <a14:foregroundMark x1="84583" y1="75591" x2="95833" y2="74016"/>
                        <a14:foregroundMark x1="35000" y1="62205" x2="35000" y2="62205"/>
                        <a14:foregroundMark x1="35000" y1="62205" x2="32083" y2="61417"/>
                        <a14:foregroundMark x1="31667" y1="48819" x2="33750" y2="44094"/>
                        <a14:foregroundMark x1="33750" y1="44094" x2="39167" y2="32283"/>
                        <a14:foregroundMark x1="32500" y1="31496" x2="32500" y2="31496"/>
                        <a14:foregroundMark x1="28750" y1="33071" x2="28750" y2="33071"/>
                        <a14:foregroundMark x1="24583" y1="34646" x2="24583" y2="34646"/>
                        <a14:foregroundMark x1="24583" y1="34646" x2="36250" y2="51181"/>
                        <a14:foregroundMark x1="20833" y1="43307" x2="35417" y2="62205"/>
                        <a14:foregroundMark x1="35417" y1="46457" x2="41250" y2="66142"/>
                        <a14:foregroundMark x1="41667" y1="44094" x2="42500" y2="73228"/>
                        <a14:foregroundMark x1="40417" y1="74803" x2="21250" y2="74803"/>
                        <a14:foregroundMark x1="11250" y1="73228" x2="27500" y2="76378"/>
                        <a14:foregroundMark x1="12500" y1="72441" x2="12917" y2="31496"/>
                        <a14:foregroundMark x1="12917" y1="31496" x2="35000" y2="25197"/>
                        <a14:foregroundMark x1="35000" y1="25197" x2="33750" y2="59055"/>
                        <a14:foregroundMark x1="17917" y1="43307" x2="17917" y2="43307"/>
                        <a14:foregroundMark x1="20833" y1="55906" x2="20833" y2="55906"/>
                        <a14:foregroundMark x1="11667" y1="33071" x2="11667" y2="33071"/>
                        <a14:foregroundMark x1="12083" y1="21260" x2="12083" y2="21260"/>
                        <a14:foregroundMark x1="13750" y1="22047" x2="34167" y2="22835"/>
                        <a14:foregroundMark x1="37500" y1="22047" x2="37500" y2="22047"/>
                        <a14:foregroundMark x1="30000" y1="20472" x2="30000" y2="20472"/>
                        <a14:foregroundMark x1="30000" y1="20472" x2="30000" y2="20472"/>
                        <a14:foregroundMark x1="29583" y1="20472" x2="18750" y2="18898"/>
                        <a14:foregroundMark x1="17917" y1="19685" x2="47917" y2="18898"/>
                        <a14:foregroundMark x1="46250" y1="41732" x2="46250" y2="37795"/>
                        <a14:foregroundMark x1="47083" y1="32283" x2="47083" y2="32283"/>
                        <a14:foregroundMark x1="47083" y1="27559" x2="42500" y2="37795"/>
                        <a14:foregroundMark x1="48750" y1="37795" x2="44583" y2="57480"/>
                        <a14:foregroundMark x1="17917" y1="75591" x2="23750" y2="80315"/>
                        <a14:foregroundMark x1="13333" y1="22835" x2="12500" y2="48819"/>
                        <a14:foregroundMark x1="17500" y1="23622" x2="17500" y2="23622"/>
                        <a14:foregroundMark x1="15833" y1="20472" x2="22917" y2="204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27683" y="17559"/>
            <a:ext cx="2850957" cy="1403286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AB169F59-8856-D9DB-03CF-10B949E909EA}"/>
              </a:ext>
            </a:extLst>
          </p:cNvPr>
          <p:cNvSpPr txBox="1">
            <a:spLocks/>
          </p:cNvSpPr>
          <p:nvPr/>
        </p:nvSpPr>
        <p:spPr>
          <a:xfrm>
            <a:off x="766997" y="338691"/>
            <a:ext cx="10974230" cy="641713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3600" b="1" dirty="0"/>
              <a:t>Gráfica Resultado del Modelo</a:t>
            </a:r>
            <a:endParaRPr lang="es-CO" sz="3600" b="1" dirty="0"/>
          </a:p>
        </p:txBody>
      </p:sp>
      <p:grpSp>
        <p:nvGrpSpPr>
          <p:cNvPr id="23" name="Grupo 22">
            <a:extLst>
              <a:ext uri="{FF2B5EF4-FFF2-40B4-BE49-F238E27FC236}">
                <a16:creationId xmlns:a16="http://schemas.microsoft.com/office/drawing/2014/main" id="{307F6B23-F9DC-47B6-9879-77AE08F9DCD6}"/>
              </a:ext>
            </a:extLst>
          </p:cNvPr>
          <p:cNvGrpSpPr/>
          <p:nvPr/>
        </p:nvGrpSpPr>
        <p:grpSpPr>
          <a:xfrm>
            <a:off x="1030658" y="1195755"/>
            <a:ext cx="8097025" cy="3493863"/>
            <a:chOff x="554606" y="1528717"/>
            <a:chExt cx="11282721" cy="4471615"/>
          </a:xfrm>
        </p:grpSpPr>
        <p:pic>
          <p:nvPicPr>
            <p:cNvPr id="3" name="Imagen 2" descr="Gráfico, Gráfico de líneas, Gráfico de dispersión&#10;&#10;El contenido generado por IA puede ser incorrecto.">
              <a:extLst>
                <a:ext uri="{FF2B5EF4-FFF2-40B4-BE49-F238E27FC236}">
                  <a16:creationId xmlns:a16="http://schemas.microsoft.com/office/drawing/2014/main" id="{2D979883-6F64-2992-F202-18408F6E1F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189" b="2265"/>
            <a:stretch/>
          </p:blipFill>
          <p:spPr>
            <a:xfrm>
              <a:off x="554606" y="1528717"/>
              <a:ext cx="7842634" cy="4471615"/>
            </a:xfrm>
            <a:prstGeom prst="rect">
              <a:avLst/>
            </a:prstGeom>
          </p:spPr>
        </p:pic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C343EB75-8B82-F89B-FC5F-384DF081B968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>
              <a:off x="7958328" y="1900584"/>
              <a:ext cx="1310667" cy="0"/>
            </a:xfrm>
            <a:prstGeom prst="straightConnector1">
              <a:avLst/>
            </a:prstGeom>
            <a:ln w="38100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3F66A055-D46E-AC8F-A35A-B632A491B1F9}"/>
                </a:ext>
              </a:extLst>
            </p:cNvPr>
            <p:cNvSpPr txBox="1"/>
            <p:nvPr/>
          </p:nvSpPr>
          <p:spPr>
            <a:xfrm>
              <a:off x="9268995" y="1680075"/>
              <a:ext cx="2568332" cy="4410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Predicción perfecta </a:t>
              </a:r>
            </a:p>
          </p:txBody>
        </p:sp>
        <p:cxnSp>
          <p:nvCxnSpPr>
            <p:cNvPr id="15" name="Conector recto de flecha 14">
              <a:extLst>
                <a:ext uri="{FF2B5EF4-FFF2-40B4-BE49-F238E27FC236}">
                  <a16:creationId xmlns:a16="http://schemas.microsoft.com/office/drawing/2014/main" id="{8497CBB9-0F5E-D946-6EBB-932ACE2B9FDD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>
              <a:off x="4074160" y="3992880"/>
              <a:ext cx="4596455" cy="110471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2D59C62-F7C2-ECDF-E12E-94AE065A8F59}"/>
                </a:ext>
              </a:extLst>
            </p:cNvPr>
            <p:cNvCxnSpPr>
              <a:cxnSpLocks/>
            </p:cNvCxnSpPr>
            <p:nvPr/>
          </p:nvCxnSpPr>
          <p:spPr>
            <a:xfrm>
              <a:off x="5415280" y="3281680"/>
              <a:ext cx="3255335" cy="167573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24933BFC-25DB-4D49-FA0A-7E7E8B403BA9}"/>
                </a:ext>
              </a:extLst>
            </p:cNvPr>
            <p:cNvSpPr txBox="1"/>
            <p:nvPr/>
          </p:nvSpPr>
          <p:spPr>
            <a:xfrm>
              <a:off x="8670615" y="4877088"/>
              <a:ext cx="1954766" cy="4410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Modelo acertó</a:t>
              </a:r>
            </a:p>
          </p:txBody>
        </p:sp>
      </p:grpSp>
      <p:sp>
        <p:nvSpPr>
          <p:cNvPr id="26" name="CuadroTexto 25">
            <a:extLst>
              <a:ext uri="{FF2B5EF4-FFF2-40B4-BE49-F238E27FC236}">
                <a16:creationId xmlns:a16="http://schemas.microsoft.com/office/drawing/2014/main" id="{82862AB5-5E0C-D32E-F010-866A88C1EFDD}"/>
              </a:ext>
            </a:extLst>
          </p:cNvPr>
          <p:cNvSpPr txBox="1"/>
          <p:nvPr/>
        </p:nvSpPr>
        <p:spPr>
          <a:xfrm>
            <a:off x="1277146" y="5130059"/>
            <a:ext cx="9639296" cy="7897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s-ES" dirty="0"/>
              <a:t>El modelo captura parte de la relación entre química y calidad, pero </a:t>
            </a:r>
            <a:r>
              <a:rPr lang="es-ES" b="1" dirty="0"/>
              <a:t>queda ~60% sin explicar</a:t>
            </a:r>
            <a:r>
              <a:rPr lang="es-ES" dirty="0"/>
              <a:t>, probablemente por factores sensoriales y subjetivos.</a:t>
            </a:r>
            <a:endParaRPr lang="es-CO" dirty="0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E9C37363-5812-580B-F36B-A25D0C7BDEFE}"/>
              </a:ext>
            </a:extLst>
          </p:cNvPr>
          <p:cNvSpPr txBox="1"/>
          <p:nvPr/>
        </p:nvSpPr>
        <p:spPr>
          <a:xfrm>
            <a:off x="6858000" y="4234516"/>
            <a:ext cx="3896309" cy="7897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s-ES" b="1" i="1" dirty="0"/>
              <a:t>¿Qué efectiva es la regresión lineal para predecir la calidad?</a:t>
            </a:r>
            <a:endParaRPr lang="es-CO" b="1" i="1" dirty="0"/>
          </a:p>
        </p:txBody>
      </p:sp>
    </p:spTree>
    <p:extLst>
      <p:ext uri="{BB962C8B-B14F-4D97-AF65-F5344CB8AC3E}">
        <p14:creationId xmlns:p14="http://schemas.microsoft.com/office/powerpoint/2010/main" val="7182746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6316</TotalTime>
  <Words>431</Words>
  <Application>Microsoft Office PowerPoint</Application>
  <PresentationFormat>Personalizado</PresentationFormat>
  <Paragraphs>56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Arial</vt:lpstr>
      <vt:lpstr>Wingdings</vt:lpstr>
      <vt:lpstr>Tema de Office</vt:lpstr>
      <vt:lpstr>Presentación de PowerPoint</vt:lpstr>
      <vt:lpstr>PREGUNTA DE INVESTIGACIÓN</vt:lpstr>
      <vt:lpstr>ANÁLISIS DEL DATASET</vt:lpstr>
      <vt:lpstr>VISUALIZACIONES PRINCIPALES </vt:lpstr>
      <vt:lpstr>VISUALIZACIONES PRINCIPALES </vt:lpstr>
      <vt:lpstr>CARACTERÍSTICAS</vt:lpstr>
      <vt:lpstr>Presentación de PowerPoint</vt:lpstr>
      <vt:lpstr>PREDICCIÓN Y HALLAZGOS</vt:lpstr>
      <vt:lpstr>Presentación de PowerPoint</vt:lpstr>
      <vt:lpstr>LIMITACIONES Y RECOMENDACIONES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Katherine Bello</dc:creator>
  <cp:lastModifiedBy>DANIELA SANABRIA MOSQUERA</cp:lastModifiedBy>
  <cp:revision>21</cp:revision>
  <dcterms:created xsi:type="dcterms:W3CDTF">2020-08-21T13:03:05Z</dcterms:created>
  <dcterms:modified xsi:type="dcterms:W3CDTF">2025-12-15T22:31:00Z</dcterms:modified>
</cp:coreProperties>
</file>

<file path=docProps/thumbnail.jpeg>
</file>